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137" autoAdjust="0"/>
    <p:restoredTop sz="94660"/>
  </p:normalViewPr>
  <p:slideViewPr>
    <p:cSldViewPr>
      <p:cViewPr varScale="1">
        <p:scale>
          <a:sx n="95" d="100"/>
          <a:sy n="95" d="100"/>
        </p:scale>
        <p:origin x="-5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FECB3-DB9C-4D44-9213-78E17427E8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C9822-C39C-49FB-8749-45E70E8BFA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E907D-C5F1-43AE-A11C-C5E605FF59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B7917-42B6-4FA3-B9CA-4C4D0A5CD5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CDEEC-700A-4BDD-A687-D5750DA49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F2DB7-9E35-4A42-8307-7781038CE7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557D2-1A40-48E2-9C92-518A097A22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F84CD-B7B0-41B4-AC2C-BF2E67661F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C1C01-BDD4-4DF4-A2AC-32C28EDFFB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67E2B-9269-4B1B-B112-34106E34E8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1C2E8-C9A8-460D-B583-915CFD7178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CF41CE6-79C4-484E-B66E-F1CA224FF3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>
    <p:pul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9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3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4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gif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Безимени-м с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2571736" y="1628775"/>
            <a:ext cx="5214974" cy="287179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16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k-KZ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cademyKaZ" pitchFamily="18" charset="0"/>
                <a:cs typeface="Arial"/>
              </a:rPr>
              <a:t>Қазақ тіліне тән </a:t>
            </a:r>
          </a:p>
          <a:p>
            <a:pPr>
              <a:defRPr/>
            </a:pPr>
            <a:r>
              <a:rPr lang="kk-KZ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cademyKaZ" pitchFamily="18" charset="0"/>
                <a:cs typeface="Arial"/>
              </a:rPr>
              <a:t>әріптермен танысайық</a:t>
            </a:r>
            <a:r>
              <a:rPr lang="kk-KZ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!</a:t>
            </a:r>
            <a:endParaRPr lang="ru-RU" sz="36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052" name="Picture 10" descr="Безимени-2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72450" y="260350"/>
            <a:ext cx="792163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Рисунок 5" descr="79743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4429125"/>
            <a:ext cx="145256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6" descr="55242162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0" y="428625"/>
            <a:ext cx="1143000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TextBox 7"/>
          <p:cNvSpPr txBox="1">
            <a:spLocks noChangeArrowheads="1"/>
          </p:cNvSpPr>
          <p:nvPr/>
        </p:nvSpPr>
        <p:spPr bwMode="auto">
          <a:xfrm>
            <a:off x="4071938" y="500063"/>
            <a:ext cx="34718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sz="2400" b="1">
                <a:latin typeface="AcademyKaZ" pitchFamily="18" charset="0"/>
              </a:rPr>
              <a:t>1 – сыныпқа арналған</a:t>
            </a:r>
            <a:endParaRPr lang="ru-RU" sz="2400" b="1">
              <a:latin typeface="AcademyKaZ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0"/>
          <p:cNvSpPr txBox="1">
            <a:spLocks noChangeArrowheads="1"/>
          </p:cNvSpPr>
          <p:nvPr/>
        </p:nvSpPr>
        <p:spPr bwMode="auto">
          <a:xfrm>
            <a:off x="2143125" y="2357438"/>
            <a:ext cx="23574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4800" b="1">
                <a:solidFill>
                  <a:srgbClr val="00B050"/>
                </a:solidFill>
              </a:rPr>
              <a:t>Гауһар</a:t>
            </a:r>
            <a:endParaRPr lang="ru-RU" sz="4800" b="1">
              <a:solidFill>
                <a:srgbClr val="00B050"/>
              </a:solidFill>
            </a:endParaRPr>
          </a:p>
        </p:txBody>
      </p:sp>
      <p:sp>
        <p:nvSpPr>
          <p:cNvPr id="11267" name="TextBox 6"/>
          <p:cNvSpPr txBox="1">
            <a:spLocks noChangeArrowheads="1"/>
          </p:cNvSpPr>
          <p:nvPr/>
        </p:nvSpPr>
        <p:spPr bwMode="auto">
          <a:xfrm flipH="1">
            <a:off x="5429250" y="4429125"/>
            <a:ext cx="29543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5400" b="1">
                <a:solidFill>
                  <a:srgbClr val="00B050"/>
                </a:solidFill>
              </a:rPr>
              <a:t>ЖИҺАЗ</a:t>
            </a:r>
            <a:endParaRPr lang="ru-RU" sz="5400" b="1">
              <a:solidFill>
                <a:srgbClr val="00B050"/>
              </a:solidFill>
            </a:endParaRPr>
          </a:p>
        </p:txBody>
      </p:sp>
      <p:pic>
        <p:nvPicPr>
          <p:cNvPr id="11268" name="Picture 4" descr="Безимени-2тм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8850" y="260350"/>
            <a:ext cx="792163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Безимени-2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50" y="260350"/>
            <a:ext cx="792163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Box 4"/>
          <p:cNvSpPr txBox="1">
            <a:spLocks noChangeArrowheads="1"/>
          </p:cNvSpPr>
          <p:nvPr/>
        </p:nvSpPr>
        <p:spPr bwMode="auto">
          <a:xfrm>
            <a:off x="3071813" y="500063"/>
            <a:ext cx="26876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sz="6000" b="1">
                <a:solidFill>
                  <a:srgbClr val="00B050"/>
                </a:solidFill>
              </a:rPr>
              <a:t>Һ </a:t>
            </a:r>
            <a:r>
              <a:rPr lang="kk-KZ"/>
              <a:t>  </a:t>
            </a:r>
            <a:r>
              <a:rPr lang="kk-KZ" sz="4800" b="1">
                <a:solidFill>
                  <a:srgbClr val="0000FF"/>
                </a:solidFill>
              </a:rPr>
              <a:t>әріпі</a:t>
            </a:r>
            <a:endParaRPr lang="ru-RU" sz="4800" b="1">
              <a:solidFill>
                <a:srgbClr val="0000FF"/>
              </a:solidFill>
            </a:endParaRPr>
          </a:p>
        </p:txBody>
      </p:sp>
      <p:pic>
        <p:nvPicPr>
          <p:cNvPr id="6" name="Рисунок 5" descr="айна.jpg"/>
          <p:cNvPicPr>
            <a:picLocks noChangeAspect="1"/>
          </p:cNvPicPr>
          <p:nvPr/>
        </p:nvPicPr>
        <p:blipFill>
          <a:blip r:embed="rId4"/>
          <a:srcRect l="4794" r="4794"/>
          <a:stretch>
            <a:fillRect/>
          </a:stretch>
        </p:blipFill>
        <p:spPr bwMode="auto">
          <a:xfrm>
            <a:off x="5572125" y="3554413"/>
            <a:ext cx="24669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TextBox 8"/>
          <p:cNvSpPr txBox="1">
            <a:spLocks noChangeArrowheads="1"/>
          </p:cNvSpPr>
          <p:nvPr/>
        </p:nvSpPr>
        <p:spPr bwMode="auto">
          <a:xfrm>
            <a:off x="1214438" y="4572000"/>
            <a:ext cx="36433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5400" b="1">
                <a:solidFill>
                  <a:srgbClr val="00B050"/>
                </a:solidFill>
              </a:rPr>
              <a:t>АЙДАҺАР</a:t>
            </a:r>
            <a:endParaRPr lang="ru-RU" sz="5400" b="1">
              <a:solidFill>
                <a:srgbClr val="00B050"/>
              </a:solidFill>
            </a:endParaRPr>
          </a:p>
        </p:txBody>
      </p:sp>
      <p:pic>
        <p:nvPicPr>
          <p:cNvPr id="8" name="Рисунок 7" descr="дракон.jpg"/>
          <p:cNvPicPr>
            <a:picLocks noChangeAspect="1"/>
          </p:cNvPicPr>
          <p:nvPr/>
        </p:nvPicPr>
        <p:blipFill>
          <a:blip r:embed="rId5"/>
          <a:srcRect l="4044" t="7385" r="5959" b="10049"/>
          <a:stretch>
            <a:fillRect/>
          </a:stretch>
        </p:blipFill>
        <p:spPr bwMode="auto">
          <a:xfrm>
            <a:off x="1428750" y="4214813"/>
            <a:ext cx="3500438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девушка в нац костюме.jpg"/>
          <p:cNvPicPr>
            <a:picLocks noChangeAspect="1"/>
          </p:cNvPicPr>
          <p:nvPr/>
        </p:nvPicPr>
        <p:blipFill>
          <a:blip r:embed="rId6"/>
          <a:srcRect l="17647" t="16667" r="18996"/>
          <a:stretch>
            <a:fillRect/>
          </a:stretch>
        </p:blipFill>
        <p:spPr bwMode="auto">
          <a:xfrm>
            <a:off x="2286000" y="1357313"/>
            <a:ext cx="1928813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5" name="TextBox 12"/>
          <p:cNvSpPr txBox="1">
            <a:spLocks noChangeArrowheads="1"/>
          </p:cNvSpPr>
          <p:nvPr/>
        </p:nvSpPr>
        <p:spPr bwMode="auto">
          <a:xfrm>
            <a:off x="4500563" y="2714625"/>
            <a:ext cx="34004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b="1">
                <a:solidFill>
                  <a:srgbClr val="00B050"/>
                </a:solidFill>
              </a:rPr>
              <a:t>ҚАҺАРМАН</a:t>
            </a:r>
            <a:endParaRPr lang="ru-RU" b="1">
              <a:solidFill>
                <a:srgbClr val="00B050"/>
              </a:solidFill>
            </a:endParaRPr>
          </a:p>
        </p:txBody>
      </p:sp>
      <p:pic>
        <p:nvPicPr>
          <p:cNvPr id="12" name="Рисунок 11" descr="Принц Персии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6313" y="1428750"/>
            <a:ext cx="285750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83E-6 L 0.55903 0.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" y="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059 -0.00324 L -0.25 2.89151E-7 " pathEditMode="relative" rAng="0" ptsTypes="AA">
                                      <p:cBhvr>
                                        <p:cTn id="11" dur="2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8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92228E-6 L -0.56406 -0.000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6.15313E-7 L 0.68663 -0.0166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" y="-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Содержимое 3" descr="100228020049181727_f0_0.jpg"/>
          <p:cNvPicPr>
            <a:picLocks noGrp="1" noChangeAspect="1"/>
          </p:cNvPicPr>
          <p:nvPr>
            <p:ph idx="1"/>
          </p:nvPr>
        </p:nvPicPr>
        <p:blipFill>
          <a:blip r:embed="rId2"/>
          <a:srcRect t="20135" r="19576" b="12132"/>
          <a:stretch>
            <a:fillRect/>
          </a:stretch>
        </p:blipFill>
        <p:spPr>
          <a:xfrm>
            <a:off x="0" y="0"/>
            <a:ext cx="9075738" cy="6858000"/>
          </a:xfrm>
        </p:spPr>
      </p:pic>
      <p:sp>
        <p:nvSpPr>
          <p:cNvPr id="5" name="Выноска-облако 4"/>
          <p:cNvSpPr>
            <a:spLocks noChangeArrowheads="1"/>
          </p:cNvSpPr>
          <p:nvPr/>
        </p:nvSpPr>
        <p:spPr bwMode="auto">
          <a:xfrm>
            <a:off x="1285875" y="0"/>
            <a:ext cx="7858125" cy="3357563"/>
          </a:xfrm>
          <a:prstGeom prst="cloudCallout">
            <a:avLst>
              <a:gd name="adj1" fmla="val 23079"/>
              <a:gd name="adj2" fmla="val 67338"/>
            </a:avLst>
          </a:prstGeom>
          <a:solidFill>
            <a:srgbClr val="00B0F0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r>
              <a:rPr lang="kk-KZ" sz="4000" b="1" i="1">
                <a:solidFill>
                  <a:srgbClr val="FF0000"/>
                </a:solidFill>
                <a:latin typeface="AcademyKaZ" pitchFamily="18" charset="0"/>
              </a:rPr>
              <a:t>ЖАРАЙСЫҢДАР, БАЛАЛАР</a:t>
            </a:r>
            <a:endParaRPr lang="ru-RU" sz="4000" b="1" i="1">
              <a:solidFill>
                <a:srgbClr val="FF0000"/>
              </a:solidFill>
              <a:latin typeface="AcademyKaZ" pitchFamily="18" charset="0"/>
            </a:endParaRPr>
          </a:p>
        </p:txBody>
      </p:sp>
    </p:spTree>
  </p:cSld>
  <p:clrMapOvr>
    <a:masterClrMapping/>
  </p:clrMapOvr>
  <p:transition advClick="0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8"/>
          <p:cNvSpPr txBox="1">
            <a:spLocks noChangeArrowheads="1"/>
          </p:cNvSpPr>
          <p:nvPr/>
        </p:nvSpPr>
        <p:spPr bwMode="auto">
          <a:xfrm>
            <a:off x="2214563" y="3643313"/>
            <a:ext cx="23129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sz="5400" b="1">
                <a:solidFill>
                  <a:srgbClr val="FF0000"/>
                </a:solidFill>
              </a:rPr>
              <a:t>СӘБІЗ</a:t>
            </a:r>
            <a:endParaRPr lang="ru-RU" sz="5400" b="1">
              <a:solidFill>
                <a:srgbClr val="FF0000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476250"/>
            <a:ext cx="5761038" cy="1143000"/>
          </a:xfrm>
        </p:spPr>
        <p:txBody>
          <a:bodyPr/>
          <a:lstStyle/>
          <a:p>
            <a:pPr eaLnBrk="1" hangingPunct="1">
              <a:defRPr/>
            </a:pPr>
            <a:r>
              <a:rPr lang="kk-KZ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Ә   </a:t>
            </a:r>
            <a:r>
              <a:rPr lang="kk-KZ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kk-KZ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ӘРіПі</a:t>
            </a:r>
            <a:endParaRPr lang="ru-RU" sz="48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076" name="Picture 4" descr="Безимени-2тм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8850" y="260350"/>
            <a:ext cx="792163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Безимени-2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50" y="260350"/>
            <a:ext cx="792163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Box 6"/>
          <p:cNvSpPr txBox="1">
            <a:spLocks noChangeArrowheads="1"/>
          </p:cNvSpPr>
          <p:nvPr/>
        </p:nvSpPr>
        <p:spPr bwMode="auto">
          <a:xfrm>
            <a:off x="2286000" y="1928813"/>
            <a:ext cx="17748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sz="5400" b="1">
                <a:solidFill>
                  <a:srgbClr val="FF0000"/>
                </a:solidFill>
              </a:rPr>
              <a:t>ӘЖЕ</a:t>
            </a:r>
            <a:endParaRPr lang="ru-RU" sz="5400" b="1">
              <a:solidFill>
                <a:srgbClr val="FF0000"/>
              </a:solidFill>
            </a:endParaRPr>
          </a:p>
        </p:txBody>
      </p:sp>
      <p:pic>
        <p:nvPicPr>
          <p:cNvPr id="6" name="Рисунок 5" descr="бабушка тт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84" y="1428736"/>
            <a:ext cx="2000264" cy="2154874"/>
          </a:xfrm>
          <a:prstGeom prst="ellipse">
            <a:avLst/>
          </a:prstGeom>
        </p:spPr>
      </p:pic>
      <p:pic>
        <p:nvPicPr>
          <p:cNvPr id="8" name="Рисунок 7" descr="morkov_korneplod.jpg"/>
          <p:cNvPicPr>
            <a:picLocks noChangeAspect="1"/>
          </p:cNvPicPr>
          <p:nvPr/>
        </p:nvPicPr>
        <p:blipFill>
          <a:blip r:embed="rId5"/>
          <a:srcRect l="20050" t="25000" r="6322" b="25000"/>
          <a:stretch>
            <a:fillRect/>
          </a:stretch>
        </p:blipFill>
        <p:spPr bwMode="auto">
          <a:xfrm>
            <a:off x="2000250" y="3500438"/>
            <a:ext cx="271462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TextBox 10"/>
          <p:cNvSpPr txBox="1">
            <a:spLocks noChangeArrowheads="1"/>
          </p:cNvSpPr>
          <p:nvPr/>
        </p:nvSpPr>
        <p:spPr bwMode="auto">
          <a:xfrm>
            <a:off x="4714875" y="1928813"/>
            <a:ext cx="282098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b="1">
                <a:solidFill>
                  <a:srgbClr val="FF0000"/>
                </a:solidFill>
              </a:rPr>
              <a:t>МӘШИНЕ</a:t>
            </a:r>
            <a:endParaRPr lang="ru-RU" b="1">
              <a:solidFill>
                <a:srgbClr val="FF0000"/>
              </a:solidFill>
            </a:endParaRPr>
          </a:p>
        </p:txBody>
      </p:sp>
      <p:pic>
        <p:nvPicPr>
          <p:cNvPr id="10" name="Рисунок 9" descr="asis.jpg"/>
          <p:cNvPicPr>
            <a:picLocks noChangeAspect="1"/>
          </p:cNvPicPr>
          <p:nvPr/>
        </p:nvPicPr>
        <p:blipFill>
          <a:blip r:embed="rId6"/>
          <a:srcRect l="14563" t="18750" r="10194" b="17499"/>
          <a:stretch>
            <a:fillRect/>
          </a:stretch>
        </p:blipFill>
        <p:spPr bwMode="auto">
          <a:xfrm>
            <a:off x="4714875" y="1571625"/>
            <a:ext cx="2786063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3" name="TextBox 12"/>
          <p:cNvSpPr txBox="1">
            <a:spLocks noChangeArrowheads="1"/>
          </p:cNvSpPr>
          <p:nvPr/>
        </p:nvSpPr>
        <p:spPr bwMode="auto">
          <a:xfrm>
            <a:off x="5214938" y="4000500"/>
            <a:ext cx="22685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sz="5400" b="1">
                <a:solidFill>
                  <a:srgbClr val="FF0000"/>
                </a:solidFill>
              </a:rPr>
              <a:t>ӘТЕШ</a:t>
            </a:r>
            <a:endParaRPr lang="ru-RU" sz="5400" b="1">
              <a:solidFill>
                <a:srgbClr val="FF0000"/>
              </a:solidFill>
            </a:endParaRPr>
          </a:p>
        </p:txBody>
      </p:sp>
      <p:pic>
        <p:nvPicPr>
          <p:cNvPr id="12" name="Рисунок 11" descr="петушок.jpg"/>
          <p:cNvPicPr>
            <a:picLocks noChangeAspect="1"/>
          </p:cNvPicPr>
          <p:nvPr/>
        </p:nvPicPr>
        <p:blipFill>
          <a:blip r:embed="rId7"/>
          <a:srcRect l="10628" t="12349" r="10628" b="5290"/>
          <a:stretch>
            <a:fillRect/>
          </a:stretch>
        </p:blipFill>
        <p:spPr>
          <a:xfrm>
            <a:off x="5143504" y="3286124"/>
            <a:ext cx="2500330" cy="2573869"/>
          </a:xfrm>
          <a:prstGeom prst="ellipse">
            <a:avLst/>
          </a:prstGeom>
        </p:spPr>
      </p:pic>
    </p:spTree>
  </p:cSld>
  <p:clrMapOvr>
    <a:masterClrMapping/>
  </p:clrMapOvr>
  <p:transition advClick="0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06176E-6 L 0.53299 0.007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3225E-6 L -0.53664 -0.0113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20773E-6 L 0.53698 0.0064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58848E-6 L -0.56406 0.0143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" y="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3"/>
          <p:cNvSpPr txBox="1">
            <a:spLocks noChangeArrowheads="1"/>
          </p:cNvSpPr>
          <p:nvPr/>
        </p:nvSpPr>
        <p:spPr bwMode="auto">
          <a:xfrm>
            <a:off x="5786438" y="4572000"/>
            <a:ext cx="10699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sz="5400" b="1">
                <a:solidFill>
                  <a:srgbClr val="FF0000"/>
                </a:solidFill>
              </a:rPr>
              <a:t>ІНІ</a:t>
            </a:r>
            <a:endParaRPr lang="ru-RU" sz="5400" b="1">
              <a:solidFill>
                <a:srgbClr val="FF0000"/>
              </a:solidFill>
            </a:endParaRPr>
          </a:p>
        </p:txBody>
      </p:sp>
      <p:sp>
        <p:nvSpPr>
          <p:cNvPr id="4099" name="TextBox 11"/>
          <p:cNvSpPr txBox="1">
            <a:spLocks noChangeArrowheads="1"/>
          </p:cNvSpPr>
          <p:nvPr/>
        </p:nvSpPr>
        <p:spPr bwMode="auto">
          <a:xfrm>
            <a:off x="2571750" y="4429125"/>
            <a:ext cx="13604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sz="5400" b="1">
                <a:solidFill>
                  <a:srgbClr val="FF0000"/>
                </a:solidFill>
              </a:rPr>
              <a:t>ПІЛ</a:t>
            </a:r>
            <a:endParaRPr lang="ru-RU" sz="5400" b="1">
              <a:solidFill>
                <a:srgbClr val="FF0000"/>
              </a:solidFill>
            </a:endParaRPr>
          </a:p>
        </p:txBody>
      </p:sp>
      <p:sp>
        <p:nvSpPr>
          <p:cNvPr id="4100" name="TextBox 7"/>
          <p:cNvSpPr txBox="1">
            <a:spLocks noChangeArrowheads="1"/>
          </p:cNvSpPr>
          <p:nvPr/>
        </p:nvSpPr>
        <p:spPr bwMode="auto">
          <a:xfrm>
            <a:off x="2143125" y="2143125"/>
            <a:ext cx="2143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sz="5400" b="1">
                <a:solidFill>
                  <a:srgbClr val="FF0000"/>
                </a:solidFill>
              </a:rPr>
              <a:t>ІЛГІШ</a:t>
            </a:r>
            <a:endParaRPr lang="ru-RU" sz="5400" b="1">
              <a:solidFill>
                <a:srgbClr val="FF0000"/>
              </a:solidFill>
            </a:endParaRPr>
          </a:p>
        </p:txBody>
      </p:sp>
      <p:pic>
        <p:nvPicPr>
          <p:cNvPr id="4101" name="Picture 4" descr="Безимени-2тм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8850" y="260350"/>
            <a:ext cx="792163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5" descr="Безимени-2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50" y="260350"/>
            <a:ext cx="792163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TextBox 5"/>
          <p:cNvSpPr txBox="1">
            <a:spLocks noChangeArrowheads="1"/>
          </p:cNvSpPr>
          <p:nvPr/>
        </p:nvSpPr>
        <p:spPr bwMode="auto">
          <a:xfrm>
            <a:off x="3214688" y="571500"/>
            <a:ext cx="26177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sz="6000" b="1">
                <a:solidFill>
                  <a:srgbClr val="FF0000"/>
                </a:solidFill>
              </a:rPr>
              <a:t>І</a:t>
            </a:r>
            <a:r>
              <a:rPr lang="kk-KZ" sz="5400"/>
              <a:t>   </a:t>
            </a:r>
            <a:r>
              <a:rPr lang="kk-KZ" sz="4800" b="1">
                <a:solidFill>
                  <a:srgbClr val="0000FF"/>
                </a:solidFill>
              </a:rPr>
              <a:t>ӘРіПі</a:t>
            </a:r>
            <a:endParaRPr lang="ru-RU" sz="4800" b="1">
              <a:solidFill>
                <a:srgbClr val="0000FF"/>
              </a:solidFill>
            </a:endParaRPr>
          </a:p>
        </p:txBody>
      </p:sp>
      <p:pic>
        <p:nvPicPr>
          <p:cNvPr id="7" name="Рисунок 6" descr="вешалка.jpg"/>
          <p:cNvPicPr>
            <a:picLocks noChangeAspect="1"/>
          </p:cNvPicPr>
          <p:nvPr/>
        </p:nvPicPr>
        <p:blipFill>
          <a:blip r:embed="rId4"/>
          <a:srcRect l="8720" t="7433" r="11012" b="4929"/>
          <a:stretch>
            <a:fillRect/>
          </a:stretch>
        </p:blipFill>
        <p:spPr bwMode="auto">
          <a:xfrm>
            <a:off x="2214563" y="1571625"/>
            <a:ext cx="2071687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TextBox 9"/>
          <p:cNvSpPr txBox="1">
            <a:spLocks noChangeArrowheads="1"/>
          </p:cNvSpPr>
          <p:nvPr/>
        </p:nvSpPr>
        <p:spPr bwMode="auto">
          <a:xfrm>
            <a:off x="4643438" y="2143125"/>
            <a:ext cx="29194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sz="5400" b="1">
                <a:solidFill>
                  <a:srgbClr val="FF0000"/>
                </a:solidFill>
              </a:rPr>
              <a:t>ІРІМШІК</a:t>
            </a:r>
            <a:endParaRPr lang="ru-RU" sz="5400" b="1">
              <a:solidFill>
                <a:srgbClr val="FF0000"/>
              </a:solidFill>
            </a:endParaRPr>
          </a:p>
        </p:txBody>
      </p:sp>
      <p:pic>
        <p:nvPicPr>
          <p:cNvPr id="9" name="Рисунок 8" descr="Пища иии.jpg"/>
          <p:cNvPicPr>
            <a:picLocks noChangeAspect="1"/>
          </p:cNvPicPr>
          <p:nvPr/>
        </p:nvPicPr>
        <p:blipFill>
          <a:blip r:embed="rId5"/>
          <a:srcRect l="2502" t="53125" r="68719" b="26041"/>
          <a:stretch>
            <a:fillRect/>
          </a:stretch>
        </p:blipFill>
        <p:spPr bwMode="auto">
          <a:xfrm>
            <a:off x="4643438" y="1571625"/>
            <a:ext cx="2857500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жабайы жануарлар.jpg"/>
          <p:cNvPicPr>
            <a:picLocks noChangeAspect="1"/>
          </p:cNvPicPr>
          <p:nvPr/>
        </p:nvPicPr>
        <p:blipFill>
          <a:blip r:embed="rId6"/>
          <a:srcRect l="36394" r="38208" b="79861"/>
          <a:stretch>
            <a:fillRect/>
          </a:stretch>
        </p:blipFill>
        <p:spPr bwMode="auto">
          <a:xfrm>
            <a:off x="2286000" y="3786188"/>
            <a:ext cx="2071688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мальчик казахский.jpg"/>
          <p:cNvPicPr>
            <a:picLocks noChangeAspect="1"/>
          </p:cNvPicPr>
          <p:nvPr/>
        </p:nvPicPr>
        <p:blipFill>
          <a:blip r:embed="rId7"/>
          <a:srcRect l="6810" t="334" r="9689" b="54730"/>
          <a:stretch>
            <a:fillRect/>
          </a:stretch>
        </p:blipFill>
        <p:spPr bwMode="auto">
          <a:xfrm>
            <a:off x="5357813" y="3500438"/>
            <a:ext cx="207168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7742E-6 L -0.54844 -0.016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" y="-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2637E-6 L 0.63125 0.0143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" y="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77654E-6 L 0.51754 0.0122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09739E-6 L -0.55625 -0.0090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9"/>
          <p:cNvSpPr txBox="1">
            <a:spLocks noChangeArrowheads="1"/>
          </p:cNvSpPr>
          <p:nvPr/>
        </p:nvSpPr>
        <p:spPr bwMode="auto">
          <a:xfrm>
            <a:off x="5429250" y="1643063"/>
            <a:ext cx="17145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4800" b="1">
                <a:solidFill>
                  <a:srgbClr val="00B050"/>
                </a:solidFill>
              </a:rPr>
              <a:t>АҢ</a:t>
            </a:r>
            <a:endParaRPr lang="ru-RU" sz="4800" b="1">
              <a:solidFill>
                <a:srgbClr val="00B050"/>
              </a:solidFill>
            </a:endParaRPr>
          </a:p>
        </p:txBody>
      </p:sp>
      <p:sp>
        <p:nvSpPr>
          <p:cNvPr id="5123" name="TextBox 7"/>
          <p:cNvSpPr txBox="1">
            <a:spLocks noChangeArrowheads="1"/>
          </p:cNvSpPr>
          <p:nvPr/>
        </p:nvSpPr>
        <p:spPr bwMode="auto">
          <a:xfrm>
            <a:off x="1714500" y="1857375"/>
            <a:ext cx="33226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sz="4800" b="1">
                <a:solidFill>
                  <a:srgbClr val="00B050"/>
                </a:solidFill>
              </a:rPr>
              <a:t>ҚОҢЫРАУ</a:t>
            </a:r>
            <a:endParaRPr lang="ru-RU" sz="4800" b="1">
              <a:solidFill>
                <a:srgbClr val="00B050"/>
              </a:solidFill>
            </a:endParaRPr>
          </a:p>
        </p:txBody>
      </p:sp>
      <p:pic>
        <p:nvPicPr>
          <p:cNvPr id="5124" name="Picture 4" descr="Безимени-2тм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8850" y="260350"/>
            <a:ext cx="792163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Безимени-2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50" y="260350"/>
            <a:ext cx="792163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Box 5"/>
          <p:cNvSpPr txBox="1">
            <a:spLocks noChangeArrowheads="1"/>
          </p:cNvSpPr>
          <p:nvPr/>
        </p:nvSpPr>
        <p:spPr bwMode="auto">
          <a:xfrm>
            <a:off x="2786063" y="500063"/>
            <a:ext cx="28241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sz="6000" b="1">
                <a:solidFill>
                  <a:srgbClr val="00B050"/>
                </a:solidFill>
              </a:rPr>
              <a:t>ң  </a:t>
            </a:r>
            <a:r>
              <a:rPr lang="kk-KZ"/>
              <a:t>  </a:t>
            </a:r>
            <a:r>
              <a:rPr lang="kk-KZ" sz="4800" b="1">
                <a:solidFill>
                  <a:srgbClr val="0000FF"/>
                </a:solidFill>
              </a:rPr>
              <a:t>әріпі</a:t>
            </a:r>
            <a:endParaRPr lang="ru-RU" sz="4800" b="1">
              <a:solidFill>
                <a:srgbClr val="0000FF"/>
              </a:solidFill>
            </a:endParaRPr>
          </a:p>
        </p:txBody>
      </p:sp>
      <p:pic>
        <p:nvPicPr>
          <p:cNvPr id="7" name="Рисунок 6" descr="14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50" y="1428750"/>
            <a:ext cx="3286125" cy="221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Photo 109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88" y="-357188"/>
            <a:ext cx="2571750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TextBox 11"/>
          <p:cNvSpPr txBox="1">
            <a:spLocks noChangeArrowheads="1"/>
          </p:cNvSpPr>
          <p:nvPr/>
        </p:nvSpPr>
        <p:spPr bwMode="auto">
          <a:xfrm>
            <a:off x="2000250" y="4429125"/>
            <a:ext cx="29511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sz="5400" b="1">
                <a:solidFill>
                  <a:srgbClr val="00B050"/>
                </a:solidFill>
              </a:rPr>
              <a:t>ШАҢҒЫ</a:t>
            </a:r>
            <a:endParaRPr lang="ru-RU" sz="5400" b="1">
              <a:solidFill>
                <a:srgbClr val="00B050"/>
              </a:solidFill>
            </a:endParaRPr>
          </a:p>
        </p:txBody>
      </p:sp>
      <p:pic>
        <p:nvPicPr>
          <p:cNvPr id="11" name="Рисунок 10" descr="twin-ski-1.jpg"/>
          <p:cNvPicPr>
            <a:picLocks noChangeAspect="1"/>
          </p:cNvPicPr>
          <p:nvPr/>
        </p:nvPicPr>
        <p:blipFill>
          <a:blip r:embed="rId6"/>
          <a:srcRect l="4688" t="8681" r="3123"/>
          <a:stretch>
            <a:fillRect/>
          </a:stretch>
        </p:blipFill>
        <p:spPr bwMode="auto">
          <a:xfrm>
            <a:off x="2000250" y="3643313"/>
            <a:ext cx="2928938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1" name="TextBox 13"/>
          <p:cNvSpPr txBox="1">
            <a:spLocks noChangeArrowheads="1"/>
          </p:cNvSpPr>
          <p:nvPr/>
        </p:nvSpPr>
        <p:spPr bwMode="auto">
          <a:xfrm>
            <a:off x="5286375" y="4714875"/>
            <a:ext cx="31257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sz="5400" b="1">
                <a:solidFill>
                  <a:srgbClr val="00B050"/>
                </a:solidFill>
              </a:rPr>
              <a:t>ЖАҢҒАҚ</a:t>
            </a:r>
            <a:endParaRPr lang="ru-RU" sz="5400" b="1">
              <a:solidFill>
                <a:srgbClr val="00B050"/>
              </a:solidFill>
            </a:endParaRPr>
          </a:p>
        </p:txBody>
      </p:sp>
      <p:pic>
        <p:nvPicPr>
          <p:cNvPr id="13" name="Рисунок 12" descr="ANIMASHKI_0098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43500" y="3360738"/>
            <a:ext cx="3309938" cy="238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043E-6 L 0.62344 0.039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" y="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05529E-7 L -0.58351 0.0145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2" y="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9 -0.00509 L -0.57969 -0.0050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14596E-6 L 0.55191 0.0043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1"/>
          <p:cNvSpPr txBox="1">
            <a:spLocks noChangeArrowheads="1"/>
          </p:cNvSpPr>
          <p:nvPr/>
        </p:nvSpPr>
        <p:spPr bwMode="auto">
          <a:xfrm>
            <a:off x="4929188" y="2643188"/>
            <a:ext cx="24765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b="1">
                <a:solidFill>
                  <a:srgbClr val="00B050"/>
                </a:solidFill>
              </a:rPr>
              <a:t>ҒЫЛЫМ</a:t>
            </a:r>
            <a:endParaRPr lang="ru-RU" b="1">
              <a:solidFill>
                <a:srgbClr val="00B050"/>
              </a:solidFill>
            </a:endParaRPr>
          </a:p>
        </p:txBody>
      </p:sp>
      <p:sp>
        <p:nvSpPr>
          <p:cNvPr id="6147" name="TextBox 7"/>
          <p:cNvSpPr txBox="1">
            <a:spLocks noChangeArrowheads="1"/>
          </p:cNvSpPr>
          <p:nvPr/>
        </p:nvSpPr>
        <p:spPr bwMode="auto">
          <a:xfrm>
            <a:off x="2000250" y="2071688"/>
            <a:ext cx="22733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sz="5400" b="1">
                <a:solidFill>
                  <a:srgbClr val="00B050"/>
                </a:solidFill>
              </a:rPr>
              <a:t>АҒАШ</a:t>
            </a:r>
            <a:endParaRPr lang="ru-RU" sz="5400" b="1">
              <a:solidFill>
                <a:srgbClr val="00B050"/>
              </a:solidFill>
            </a:endParaRPr>
          </a:p>
        </p:txBody>
      </p:sp>
      <p:pic>
        <p:nvPicPr>
          <p:cNvPr id="7" name="Рисунок 6" descr="0_63813_4c7691b5_L.jpg"/>
          <p:cNvPicPr>
            <a:picLocks noChangeAspect="1"/>
          </p:cNvPicPr>
          <p:nvPr/>
        </p:nvPicPr>
        <p:blipFill>
          <a:blip r:embed="rId2"/>
          <a:srcRect l="9500" t="2000" r="38750" b="32001"/>
          <a:stretch>
            <a:fillRect/>
          </a:stretch>
        </p:blipFill>
        <p:spPr bwMode="auto">
          <a:xfrm>
            <a:off x="2071688" y="1428750"/>
            <a:ext cx="2214562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4" descr="Безимени-2тм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260350"/>
            <a:ext cx="792163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5" descr="Безимени-2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72450" y="260350"/>
            <a:ext cx="792163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TextBox 5"/>
          <p:cNvSpPr txBox="1">
            <a:spLocks noChangeArrowheads="1"/>
          </p:cNvSpPr>
          <p:nvPr/>
        </p:nvSpPr>
        <p:spPr bwMode="auto">
          <a:xfrm>
            <a:off x="3286125" y="500063"/>
            <a:ext cx="26844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sz="6000" b="1">
                <a:solidFill>
                  <a:srgbClr val="00B050"/>
                </a:solidFill>
              </a:rPr>
              <a:t>Ғ</a:t>
            </a:r>
            <a:r>
              <a:rPr lang="kk-KZ" b="1"/>
              <a:t>    </a:t>
            </a:r>
            <a:r>
              <a:rPr lang="kk-KZ" sz="4800" b="1">
                <a:solidFill>
                  <a:srgbClr val="0000FF"/>
                </a:solidFill>
              </a:rPr>
              <a:t>әріпі</a:t>
            </a:r>
            <a:endParaRPr lang="ru-RU" sz="4800" b="1">
              <a:solidFill>
                <a:srgbClr val="0000FF"/>
              </a:solidFill>
            </a:endParaRPr>
          </a:p>
        </p:txBody>
      </p:sp>
      <p:sp>
        <p:nvSpPr>
          <p:cNvPr id="6152" name="TextBox 9"/>
          <p:cNvSpPr txBox="1">
            <a:spLocks noChangeArrowheads="1"/>
          </p:cNvSpPr>
          <p:nvPr/>
        </p:nvSpPr>
        <p:spPr bwMode="auto">
          <a:xfrm>
            <a:off x="1643063" y="4071938"/>
            <a:ext cx="3508375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b="1">
                <a:solidFill>
                  <a:srgbClr val="00B050"/>
                </a:solidFill>
              </a:rPr>
              <a:t>ҒАРЫШКЕР</a:t>
            </a:r>
          </a:p>
          <a:p>
            <a:r>
              <a:rPr lang="kk-KZ" b="1">
                <a:solidFill>
                  <a:srgbClr val="00B050"/>
                </a:solidFill>
              </a:rPr>
              <a:t>ҒАРЫШ</a:t>
            </a:r>
            <a:endParaRPr lang="ru-RU" b="1">
              <a:solidFill>
                <a:srgbClr val="00B050"/>
              </a:solidFill>
            </a:endParaRPr>
          </a:p>
        </p:txBody>
      </p:sp>
      <p:pic>
        <p:nvPicPr>
          <p:cNvPr id="9" name="Рисунок 8" descr="Космонавт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50" y="3571875"/>
            <a:ext cx="2928938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ученый.jpg"/>
          <p:cNvPicPr>
            <a:picLocks noChangeAspect="1"/>
          </p:cNvPicPr>
          <p:nvPr/>
        </p:nvPicPr>
        <p:blipFill>
          <a:blip r:embed="rId6"/>
          <a:srcRect l="4121" t="24854" r="2127"/>
          <a:stretch>
            <a:fillRect/>
          </a:stretch>
        </p:blipFill>
        <p:spPr bwMode="auto">
          <a:xfrm>
            <a:off x="5072063" y="1357313"/>
            <a:ext cx="2143125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5" name="TextBox 13"/>
          <p:cNvSpPr txBox="1">
            <a:spLocks noChangeArrowheads="1"/>
          </p:cNvSpPr>
          <p:nvPr/>
        </p:nvSpPr>
        <p:spPr bwMode="auto">
          <a:xfrm>
            <a:off x="5429250" y="4643438"/>
            <a:ext cx="207168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b="1">
                <a:solidFill>
                  <a:srgbClr val="00B050"/>
                </a:solidFill>
              </a:rPr>
              <a:t>САҒАТ</a:t>
            </a:r>
            <a:endParaRPr lang="ru-RU" b="1">
              <a:solidFill>
                <a:srgbClr val="00B050"/>
              </a:solidFill>
            </a:endParaRPr>
          </a:p>
        </p:txBody>
      </p:sp>
      <p:pic>
        <p:nvPicPr>
          <p:cNvPr id="13" name="Рисунок 12" descr="98625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86375" y="3643313"/>
            <a:ext cx="2274888" cy="243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37867E-6 L -0.53681 -0.00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8068E-6 L 0.60782 -4.48068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85612E-6 L -0.6349 -0.0092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09739E-6 L 0.60087 0.0013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9"/>
          <p:cNvSpPr txBox="1">
            <a:spLocks noChangeArrowheads="1"/>
          </p:cNvSpPr>
          <p:nvPr/>
        </p:nvSpPr>
        <p:spPr bwMode="auto">
          <a:xfrm>
            <a:off x="2428875" y="2000250"/>
            <a:ext cx="1492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sz="5400" b="1">
                <a:solidFill>
                  <a:srgbClr val="FF0000"/>
                </a:solidFill>
              </a:rPr>
              <a:t>КҮН</a:t>
            </a:r>
            <a:endParaRPr lang="ru-RU" sz="5400" b="1">
              <a:solidFill>
                <a:srgbClr val="FF0000"/>
              </a:solidFill>
            </a:endParaRPr>
          </a:p>
        </p:txBody>
      </p:sp>
      <p:sp>
        <p:nvSpPr>
          <p:cNvPr id="7171" name="TextBox 7"/>
          <p:cNvSpPr txBox="1">
            <a:spLocks noChangeArrowheads="1"/>
          </p:cNvSpPr>
          <p:nvPr/>
        </p:nvSpPr>
        <p:spPr bwMode="auto">
          <a:xfrm>
            <a:off x="5715000" y="2000250"/>
            <a:ext cx="10683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sz="5400" b="1">
                <a:solidFill>
                  <a:srgbClr val="FF0000"/>
                </a:solidFill>
              </a:rPr>
              <a:t>ҮЙ</a:t>
            </a:r>
            <a:endParaRPr lang="ru-RU" sz="5400" b="1">
              <a:solidFill>
                <a:srgbClr val="FF0000"/>
              </a:solidFill>
            </a:endParaRPr>
          </a:p>
        </p:txBody>
      </p:sp>
      <p:pic>
        <p:nvPicPr>
          <p:cNvPr id="7172" name="Picture 4" descr="Безимени-2тм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8850" y="260350"/>
            <a:ext cx="792163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Безимени-2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50" y="260350"/>
            <a:ext cx="792163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Box 5"/>
          <p:cNvSpPr txBox="1">
            <a:spLocks noChangeArrowheads="1"/>
          </p:cNvSpPr>
          <p:nvPr/>
        </p:nvSpPr>
        <p:spPr bwMode="auto">
          <a:xfrm>
            <a:off x="3143250" y="500063"/>
            <a:ext cx="28892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sz="6000" b="1">
                <a:solidFill>
                  <a:srgbClr val="FF0000"/>
                </a:solidFill>
              </a:rPr>
              <a:t>Ү </a:t>
            </a:r>
            <a:r>
              <a:rPr lang="kk-KZ"/>
              <a:t>    </a:t>
            </a:r>
            <a:r>
              <a:rPr lang="kk-KZ" sz="4800" b="1">
                <a:solidFill>
                  <a:srgbClr val="0000FF"/>
                </a:solidFill>
              </a:rPr>
              <a:t>әріпі</a:t>
            </a:r>
            <a:endParaRPr lang="ru-RU" sz="4800" b="1">
              <a:solidFill>
                <a:srgbClr val="0000FF"/>
              </a:solidFill>
            </a:endParaRPr>
          </a:p>
        </p:txBody>
      </p:sp>
      <p:pic>
        <p:nvPicPr>
          <p:cNvPr id="7" name="Рисунок 6" descr="pred049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3" y="1357313"/>
            <a:ext cx="2513012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69552015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25" y="857250"/>
            <a:ext cx="3071813" cy="279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TextBox 11"/>
          <p:cNvSpPr txBox="1">
            <a:spLocks noChangeArrowheads="1"/>
          </p:cNvSpPr>
          <p:nvPr/>
        </p:nvSpPr>
        <p:spPr bwMode="auto">
          <a:xfrm>
            <a:off x="2286000" y="4143375"/>
            <a:ext cx="2143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5400" b="1">
                <a:solidFill>
                  <a:srgbClr val="FF0000"/>
                </a:solidFill>
              </a:rPr>
              <a:t>ГҮЛ</a:t>
            </a:r>
            <a:endParaRPr lang="ru-RU" sz="5400" b="1">
              <a:solidFill>
                <a:srgbClr val="FF0000"/>
              </a:solidFill>
            </a:endParaRPr>
          </a:p>
        </p:txBody>
      </p:sp>
      <p:pic>
        <p:nvPicPr>
          <p:cNvPr id="11" name="Рисунок 10" descr="red-rose-vase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57375" y="3571875"/>
            <a:ext cx="3214688" cy="262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9" name="TextBox 12"/>
          <p:cNvSpPr txBox="1">
            <a:spLocks noChangeArrowheads="1"/>
          </p:cNvSpPr>
          <p:nvPr/>
        </p:nvSpPr>
        <p:spPr bwMode="auto">
          <a:xfrm>
            <a:off x="6000750" y="4357688"/>
            <a:ext cx="12652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sz="5400" b="1">
                <a:solidFill>
                  <a:srgbClr val="FF0000"/>
                </a:solidFill>
              </a:rPr>
              <a:t>ҮШ</a:t>
            </a:r>
            <a:endParaRPr lang="ru-RU" sz="5400" b="1">
              <a:solidFill>
                <a:srgbClr val="FF0000"/>
              </a:solidFill>
            </a:endParaRPr>
          </a:p>
        </p:txBody>
      </p:sp>
      <p:sp>
        <p:nvSpPr>
          <p:cNvPr id="7180" name="Равнобедренный треугольник 13"/>
          <p:cNvSpPr>
            <a:spLocks noChangeArrowheads="1"/>
          </p:cNvSpPr>
          <p:nvPr/>
        </p:nvSpPr>
        <p:spPr bwMode="auto">
          <a:xfrm>
            <a:off x="5857875" y="3714750"/>
            <a:ext cx="1714500" cy="2071688"/>
          </a:xfrm>
          <a:prstGeom prst="triangle">
            <a:avLst>
              <a:gd name="adj" fmla="val 50000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5" name="Равнобедренный треугольник 14"/>
          <p:cNvSpPr>
            <a:spLocks noChangeArrowheads="1"/>
          </p:cNvSpPr>
          <p:nvPr/>
        </p:nvSpPr>
        <p:spPr bwMode="auto">
          <a:xfrm>
            <a:off x="5429250" y="3429000"/>
            <a:ext cx="2571750" cy="2428875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r>
              <a:rPr lang="kk-KZ" sz="9600" b="1"/>
              <a:t>3</a:t>
            </a:r>
            <a:endParaRPr lang="ru-RU" sz="9600" b="1"/>
          </a:p>
        </p:txBody>
      </p:sp>
      <p:sp>
        <p:nvSpPr>
          <p:cNvPr id="7182" name="Равнобедренный треугольник 15"/>
          <p:cNvSpPr>
            <a:spLocks noChangeArrowheads="1"/>
          </p:cNvSpPr>
          <p:nvPr/>
        </p:nvSpPr>
        <p:spPr bwMode="auto">
          <a:xfrm>
            <a:off x="4429125" y="5214938"/>
            <a:ext cx="1000125" cy="571500"/>
          </a:xfrm>
          <a:prstGeom prst="triangle">
            <a:avLst>
              <a:gd name="adj" fmla="val 50000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endParaRPr lang="ru-RU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advClick="0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40435E-6 L -0.54844 -0.017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" y="-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23086E-6 L -0.64271 -0.0023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8.11936E-7 L 0.56407 0.0043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46287E-6 L 0.64757 -0.0090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7"/>
          <p:cNvSpPr txBox="1">
            <a:spLocks noChangeArrowheads="1"/>
          </p:cNvSpPr>
          <p:nvPr/>
        </p:nvSpPr>
        <p:spPr bwMode="auto">
          <a:xfrm>
            <a:off x="5072063" y="5214938"/>
            <a:ext cx="341788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b="1">
                <a:solidFill>
                  <a:srgbClr val="FF0000"/>
                </a:solidFill>
              </a:rPr>
              <a:t>ҚҰЛПЫНАЙ</a:t>
            </a:r>
            <a:endParaRPr lang="ru-RU" b="1">
              <a:solidFill>
                <a:srgbClr val="FF0000"/>
              </a:solidFill>
            </a:endParaRPr>
          </a:p>
        </p:txBody>
      </p:sp>
      <p:pic>
        <p:nvPicPr>
          <p:cNvPr id="8195" name="Picture 4" descr="Безимени-2тм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8850" y="260350"/>
            <a:ext cx="792163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5" descr="Безимени-2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50" y="260350"/>
            <a:ext cx="792163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Box 5"/>
          <p:cNvSpPr txBox="1">
            <a:spLocks noChangeArrowheads="1"/>
          </p:cNvSpPr>
          <p:nvPr/>
        </p:nvSpPr>
        <p:spPr bwMode="auto">
          <a:xfrm>
            <a:off x="3214688" y="571500"/>
            <a:ext cx="25193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sz="6000" b="1">
                <a:solidFill>
                  <a:srgbClr val="FF0000"/>
                </a:solidFill>
              </a:rPr>
              <a:t>Ұ</a:t>
            </a:r>
            <a:r>
              <a:rPr lang="kk-KZ"/>
              <a:t>   </a:t>
            </a:r>
            <a:r>
              <a:rPr lang="kk-KZ" sz="4800" b="1">
                <a:solidFill>
                  <a:srgbClr val="0000FF"/>
                </a:solidFill>
              </a:rPr>
              <a:t>әріпі</a:t>
            </a:r>
            <a:endParaRPr lang="ru-RU" sz="4800" b="1">
              <a:solidFill>
                <a:srgbClr val="0000FF"/>
              </a:solidFill>
            </a:endParaRPr>
          </a:p>
        </p:txBody>
      </p:sp>
      <p:pic>
        <p:nvPicPr>
          <p:cNvPr id="7" name="Рисунок 6" descr="bestgif.narod.ru_46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3500438"/>
            <a:ext cx="4071937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TextBox 9"/>
          <p:cNvSpPr txBox="1">
            <a:spLocks noChangeArrowheads="1"/>
          </p:cNvSpPr>
          <p:nvPr/>
        </p:nvSpPr>
        <p:spPr bwMode="auto">
          <a:xfrm>
            <a:off x="2143125" y="4643438"/>
            <a:ext cx="16430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5400" b="1">
                <a:solidFill>
                  <a:srgbClr val="FF0000"/>
                </a:solidFill>
              </a:rPr>
              <a:t>ҚҰС</a:t>
            </a:r>
            <a:endParaRPr lang="ru-RU" sz="5400" b="1">
              <a:solidFill>
                <a:srgbClr val="FF0000"/>
              </a:solidFill>
            </a:endParaRPr>
          </a:p>
        </p:txBody>
      </p:sp>
      <p:pic>
        <p:nvPicPr>
          <p:cNvPr id="9" name="Рисунок 8" descr="animashki-35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500" y="4000500"/>
            <a:ext cx="326707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TextBox 11"/>
          <p:cNvSpPr txBox="1">
            <a:spLocks noChangeArrowheads="1"/>
          </p:cNvSpPr>
          <p:nvPr/>
        </p:nvSpPr>
        <p:spPr bwMode="auto">
          <a:xfrm>
            <a:off x="5715000" y="2214563"/>
            <a:ext cx="10699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sz="5400" b="1">
                <a:solidFill>
                  <a:srgbClr val="FF0000"/>
                </a:solidFill>
              </a:rPr>
              <a:t>ҰЯ</a:t>
            </a:r>
            <a:endParaRPr lang="ru-RU" sz="5400" b="1">
              <a:solidFill>
                <a:srgbClr val="FF0000"/>
              </a:solidFill>
            </a:endParaRPr>
          </a:p>
        </p:txBody>
      </p:sp>
      <p:pic>
        <p:nvPicPr>
          <p:cNvPr id="11" name="Рисунок 10" descr="Гнезжо.jpg"/>
          <p:cNvPicPr>
            <a:picLocks noChangeAspect="1"/>
          </p:cNvPicPr>
          <p:nvPr/>
        </p:nvPicPr>
        <p:blipFill>
          <a:blip r:embed="rId6"/>
          <a:srcRect r="11591"/>
          <a:stretch>
            <a:fillRect/>
          </a:stretch>
        </p:blipFill>
        <p:spPr bwMode="auto">
          <a:xfrm>
            <a:off x="5143500" y="1500188"/>
            <a:ext cx="2357438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3" name="TextBox 14"/>
          <p:cNvSpPr txBox="1">
            <a:spLocks noChangeArrowheads="1"/>
          </p:cNvSpPr>
          <p:nvPr/>
        </p:nvSpPr>
        <p:spPr bwMode="auto">
          <a:xfrm>
            <a:off x="1857375" y="2500313"/>
            <a:ext cx="33274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>
                <a:solidFill>
                  <a:srgbClr val="FF0000"/>
                </a:solidFill>
              </a:rPr>
              <a:t>ҚҰЛАҚШЫН</a:t>
            </a:r>
            <a:endParaRPr lang="ru-RU">
              <a:solidFill>
                <a:srgbClr val="FF0000"/>
              </a:solidFill>
            </a:endParaRPr>
          </a:p>
        </p:txBody>
      </p:sp>
      <p:pic>
        <p:nvPicPr>
          <p:cNvPr id="14" name="Рисунок 13" descr="49979199_1255733319_sapitol_18.jpg"/>
          <p:cNvPicPr>
            <a:picLocks noChangeAspect="1"/>
          </p:cNvPicPr>
          <p:nvPr/>
        </p:nvPicPr>
        <p:blipFill>
          <a:blip r:embed="rId7"/>
          <a:srcRect l="2000" t="6500" r="29000" b="9500"/>
          <a:stretch>
            <a:fillRect/>
          </a:stretch>
        </p:blipFill>
        <p:spPr>
          <a:xfrm>
            <a:off x="2071670" y="1428736"/>
            <a:ext cx="2857520" cy="2571768"/>
          </a:xfrm>
          <a:prstGeom prst="ellipse">
            <a:avLst/>
          </a:prstGeom>
        </p:spPr>
      </p:pic>
    </p:spTree>
  </p:cSld>
  <p:clrMapOvr>
    <a:masterClrMapping/>
  </p:clrMapOvr>
  <p:transition advClick="0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36017E-6 L -0.79635 -0.0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02637E-6 L 0.76944 0.0039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678E-6 L -0.71667 0.0048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8.35068E-7 L 0.58854 -0.0034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Безимени-2тм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8850" y="260350"/>
            <a:ext cx="792163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5" descr="Безимени-2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50" y="260350"/>
            <a:ext cx="792163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2928938" y="428625"/>
            <a:ext cx="27733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sz="6000" b="1">
                <a:solidFill>
                  <a:srgbClr val="00B050"/>
                </a:solidFill>
              </a:rPr>
              <a:t>Қ </a:t>
            </a:r>
            <a:r>
              <a:rPr lang="kk-KZ"/>
              <a:t>   </a:t>
            </a:r>
            <a:r>
              <a:rPr lang="kk-KZ" sz="4800" b="1">
                <a:solidFill>
                  <a:srgbClr val="0000FF"/>
                </a:solidFill>
              </a:rPr>
              <a:t>әріпі</a:t>
            </a:r>
            <a:endParaRPr lang="ru-RU" sz="4800" b="1">
              <a:solidFill>
                <a:srgbClr val="0000FF"/>
              </a:solidFill>
            </a:endParaRPr>
          </a:p>
        </p:txBody>
      </p:sp>
      <p:sp>
        <p:nvSpPr>
          <p:cNvPr id="9221" name="TextBox 7"/>
          <p:cNvSpPr txBox="1">
            <a:spLocks noChangeArrowheads="1"/>
          </p:cNvSpPr>
          <p:nvPr/>
        </p:nvSpPr>
        <p:spPr bwMode="auto">
          <a:xfrm>
            <a:off x="6072188" y="4786313"/>
            <a:ext cx="2127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sz="5400" b="1">
                <a:solidFill>
                  <a:srgbClr val="00B050"/>
                </a:solidFill>
              </a:rPr>
              <a:t>ҚОЯН</a:t>
            </a:r>
            <a:endParaRPr lang="ru-RU" sz="5400" b="1">
              <a:solidFill>
                <a:srgbClr val="00B050"/>
              </a:solidFill>
            </a:endParaRPr>
          </a:p>
        </p:txBody>
      </p:sp>
      <p:pic>
        <p:nvPicPr>
          <p:cNvPr id="7" name="Рисунок 6" descr="multyashki-2225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13" y="3714750"/>
            <a:ext cx="2419350" cy="272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TextBox 9"/>
          <p:cNvSpPr txBox="1">
            <a:spLocks noChangeArrowheads="1"/>
          </p:cNvSpPr>
          <p:nvPr/>
        </p:nvSpPr>
        <p:spPr bwMode="auto">
          <a:xfrm>
            <a:off x="5214938" y="2214563"/>
            <a:ext cx="251301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b="1">
                <a:solidFill>
                  <a:srgbClr val="00B050"/>
                </a:solidFill>
              </a:rPr>
              <a:t>МЫСЫҚ</a:t>
            </a:r>
            <a:endParaRPr lang="ru-RU" b="1">
              <a:solidFill>
                <a:srgbClr val="00B050"/>
              </a:solidFill>
            </a:endParaRPr>
          </a:p>
        </p:txBody>
      </p:sp>
      <p:pic>
        <p:nvPicPr>
          <p:cNvPr id="9" name="Рисунок 8" descr="503522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0" y="571500"/>
            <a:ext cx="2643188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5" name="TextBox 11"/>
          <p:cNvSpPr txBox="1">
            <a:spLocks noChangeArrowheads="1"/>
          </p:cNvSpPr>
          <p:nvPr/>
        </p:nvSpPr>
        <p:spPr bwMode="auto">
          <a:xfrm>
            <a:off x="2857500" y="4500563"/>
            <a:ext cx="15700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sz="5400" b="1">
                <a:solidFill>
                  <a:srgbClr val="00B050"/>
                </a:solidFill>
              </a:rPr>
              <a:t>ҚАР</a:t>
            </a:r>
            <a:endParaRPr lang="ru-RU" sz="5400" b="1">
              <a:solidFill>
                <a:srgbClr val="00B050"/>
              </a:solidFill>
            </a:endParaRPr>
          </a:p>
        </p:txBody>
      </p:sp>
      <p:pic>
        <p:nvPicPr>
          <p:cNvPr id="11" name="Рисунок 10" descr="animashka-8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0" y="4000500"/>
            <a:ext cx="3238500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7" name="TextBox 13"/>
          <p:cNvSpPr txBox="1">
            <a:spLocks noChangeArrowheads="1"/>
          </p:cNvSpPr>
          <p:nvPr/>
        </p:nvSpPr>
        <p:spPr bwMode="auto">
          <a:xfrm>
            <a:off x="2357438" y="2643188"/>
            <a:ext cx="17208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sz="5400" b="1">
                <a:solidFill>
                  <a:srgbClr val="00B050"/>
                </a:solidFill>
              </a:rPr>
              <a:t>ҚЫЗ</a:t>
            </a:r>
            <a:endParaRPr lang="ru-RU" sz="5400" b="1">
              <a:solidFill>
                <a:srgbClr val="00B050"/>
              </a:solidFill>
            </a:endParaRPr>
          </a:p>
        </p:txBody>
      </p:sp>
      <p:pic>
        <p:nvPicPr>
          <p:cNvPr id="13" name="Рисунок 12" descr="anmated_doll_100023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00250" y="1357313"/>
            <a:ext cx="228600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17742E-6 L -0.68628 0.004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90076E-6 L 0.55695 -0.0020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62642E-6 L -0.62014 -0.019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" y="-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62642E-6 L 0.45955 -0.0094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Безимени-2тм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8850" y="260350"/>
            <a:ext cx="792163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5" descr="Безимени-2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50" y="260350"/>
            <a:ext cx="792163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3214688" y="500063"/>
            <a:ext cx="28463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sz="6000" b="1">
                <a:solidFill>
                  <a:srgbClr val="FF0000"/>
                </a:solidFill>
              </a:rPr>
              <a:t>Ө</a:t>
            </a:r>
            <a:r>
              <a:rPr lang="kk-KZ"/>
              <a:t>    </a:t>
            </a:r>
            <a:r>
              <a:rPr lang="kk-KZ" sz="4800" b="1">
                <a:solidFill>
                  <a:srgbClr val="0000FF"/>
                </a:solidFill>
              </a:rPr>
              <a:t>әріпі</a:t>
            </a:r>
            <a:endParaRPr lang="ru-RU" sz="4800" b="1">
              <a:solidFill>
                <a:srgbClr val="0000FF"/>
              </a:solidFill>
            </a:endParaRPr>
          </a:p>
        </p:txBody>
      </p:sp>
      <p:sp>
        <p:nvSpPr>
          <p:cNvPr id="10245" name="TextBox 7"/>
          <p:cNvSpPr txBox="1">
            <a:spLocks noChangeArrowheads="1"/>
          </p:cNvSpPr>
          <p:nvPr/>
        </p:nvSpPr>
        <p:spPr bwMode="auto">
          <a:xfrm>
            <a:off x="1928813" y="1857375"/>
            <a:ext cx="28511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>
                <a:solidFill>
                  <a:srgbClr val="FF0000"/>
                </a:solidFill>
              </a:rPr>
              <a:t>ӨРМЕКШІ</a:t>
            </a:r>
            <a:endParaRPr lang="ru-RU">
              <a:solidFill>
                <a:srgbClr val="FF0000"/>
              </a:solidFill>
            </a:endParaRPr>
          </a:p>
        </p:txBody>
      </p:sp>
      <p:pic>
        <p:nvPicPr>
          <p:cNvPr id="9" name="Рисунок 8" descr="жандиктер.jpg"/>
          <p:cNvPicPr>
            <a:picLocks noChangeAspect="1"/>
          </p:cNvPicPr>
          <p:nvPr/>
        </p:nvPicPr>
        <p:blipFill>
          <a:blip r:embed="rId4"/>
          <a:srcRect l="2348" t="30208" r="67869" b="51042"/>
          <a:stretch>
            <a:fillRect/>
          </a:stretch>
        </p:blipFill>
        <p:spPr>
          <a:xfrm>
            <a:off x="2071670" y="1285860"/>
            <a:ext cx="2643206" cy="2000264"/>
          </a:xfrm>
          <a:prstGeom prst="ellipse">
            <a:avLst/>
          </a:prstGeom>
        </p:spPr>
      </p:pic>
      <p:sp>
        <p:nvSpPr>
          <p:cNvPr id="10247" name="TextBox 10"/>
          <p:cNvSpPr txBox="1">
            <a:spLocks noChangeArrowheads="1"/>
          </p:cNvSpPr>
          <p:nvPr/>
        </p:nvSpPr>
        <p:spPr bwMode="auto">
          <a:xfrm>
            <a:off x="5000625" y="2000250"/>
            <a:ext cx="21193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sz="5400" b="1">
                <a:solidFill>
                  <a:srgbClr val="FF0000"/>
                </a:solidFill>
              </a:rPr>
              <a:t>ӨЗЕН</a:t>
            </a:r>
            <a:endParaRPr lang="ru-RU" sz="5400" b="1">
              <a:solidFill>
                <a:srgbClr val="FF0000"/>
              </a:solidFill>
            </a:endParaRPr>
          </a:p>
        </p:txBody>
      </p:sp>
      <p:pic>
        <p:nvPicPr>
          <p:cNvPr id="10" name="Рисунок 9" descr="Река 1.jpg"/>
          <p:cNvPicPr>
            <a:picLocks noChangeAspect="1"/>
          </p:cNvPicPr>
          <p:nvPr/>
        </p:nvPicPr>
        <p:blipFill>
          <a:blip r:embed="rId5"/>
          <a:srcRect l="11620" t="25702" r="3943" b="1405"/>
          <a:stretch>
            <a:fillRect/>
          </a:stretch>
        </p:blipFill>
        <p:spPr bwMode="auto">
          <a:xfrm>
            <a:off x="4643438" y="1500188"/>
            <a:ext cx="2857500" cy="178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TextBox 11"/>
          <p:cNvSpPr txBox="1">
            <a:spLocks noChangeArrowheads="1"/>
          </p:cNvSpPr>
          <p:nvPr/>
        </p:nvSpPr>
        <p:spPr bwMode="auto">
          <a:xfrm>
            <a:off x="2571750" y="4214813"/>
            <a:ext cx="15811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sz="5400" b="1">
                <a:solidFill>
                  <a:srgbClr val="FF0000"/>
                </a:solidFill>
              </a:rPr>
              <a:t>КӨЗ</a:t>
            </a:r>
            <a:endParaRPr lang="ru-RU" sz="5400" b="1">
              <a:solidFill>
                <a:srgbClr val="FF0000"/>
              </a:solidFill>
            </a:endParaRPr>
          </a:p>
        </p:txBody>
      </p:sp>
      <p:pic>
        <p:nvPicPr>
          <p:cNvPr id="11" name="Рисунок 10" descr="коз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25" y="3929063"/>
            <a:ext cx="3097213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1" name="TextBox 13"/>
          <p:cNvSpPr txBox="1">
            <a:spLocks noChangeArrowheads="1"/>
          </p:cNvSpPr>
          <p:nvPr/>
        </p:nvSpPr>
        <p:spPr bwMode="auto">
          <a:xfrm>
            <a:off x="5429250" y="4786313"/>
            <a:ext cx="27146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b="1">
                <a:solidFill>
                  <a:srgbClr val="FF0000"/>
                </a:solidFill>
              </a:rPr>
              <a:t>КӨЙЛЕК</a:t>
            </a:r>
            <a:endParaRPr lang="ru-RU" b="1">
              <a:solidFill>
                <a:srgbClr val="FF0000"/>
              </a:solidFill>
            </a:endParaRPr>
          </a:p>
        </p:txBody>
      </p:sp>
      <p:pic>
        <p:nvPicPr>
          <p:cNvPr id="13" name="Рисунок 12" descr="girl-500x500.jpg"/>
          <p:cNvPicPr>
            <a:picLocks noChangeAspect="1"/>
          </p:cNvPicPr>
          <p:nvPr/>
        </p:nvPicPr>
        <p:blipFill>
          <a:blip r:embed="rId7"/>
          <a:srcRect t="3329" r="68073" b="53685"/>
          <a:stretch>
            <a:fillRect/>
          </a:stretch>
        </p:blipFill>
        <p:spPr bwMode="auto">
          <a:xfrm>
            <a:off x="5572125" y="3500438"/>
            <a:ext cx="235743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45038E-6 L -0.72951 -0.032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2975E-6 L 0.61563 -0.0171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" y="-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3826E-6 L -0.76198 0.0129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21443E-6 L 0.63594 0.0018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69</Words>
  <Application>Microsoft Office PowerPoint</Application>
  <PresentationFormat>Экран (4:3)</PresentationFormat>
  <Paragraphs>51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AcademyKaZ</vt:lpstr>
      <vt:lpstr>Оформление по умолчанию</vt:lpstr>
      <vt:lpstr>Слайд 1</vt:lpstr>
      <vt:lpstr>Ә     ӘРіПі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Семья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USER</cp:lastModifiedBy>
  <cp:revision>34</cp:revision>
  <dcterms:created xsi:type="dcterms:W3CDTF">2011-07-01T08:53:23Z</dcterms:created>
  <dcterms:modified xsi:type="dcterms:W3CDTF">2012-11-24T06:55:36Z</dcterms:modified>
</cp:coreProperties>
</file>